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632" r:id="rId2"/>
    <p:sldId id="645" r:id="rId3"/>
    <p:sldId id="646" r:id="rId4"/>
    <p:sldId id="647" r:id="rId5"/>
    <p:sldId id="648" r:id="rId6"/>
    <p:sldId id="649" r:id="rId7"/>
    <p:sldId id="651" r:id="rId8"/>
    <p:sldId id="652" r:id="rId9"/>
    <p:sldId id="673" r:id="rId10"/>
    <p:sldId id="653" r:id="rId11"/>
    <p:sldId id="654" r:id="rId12"/>
    <p:sldId id="655" r:id="rId13"/>
    <p:sldId id="670" r:id="rId14"/>
    <p:sldId id="636" r:id="rId15"/>
    <p:sldId id="638" r:id="rId16"/>
    <p:sldId id="656" r:id="rId17"/>
    <p:sldId id="657" r:id="rId18"/>
    <p:sldId id="658" r:id="rId19"/>
    <p:sldId id="659" r:id="rId20"/>
    <p:sldId id="661" r:id="rId21"/>
    <p:sldId id="662" r:id="rId22"/>
    <p:sldId id="663" r:id="rId23"/>
    <p:sldId id="668" r:id="rId24"/>
    <p:sldId id="667" r:id="rId25"/>
    <p:sldId id="669" r:id="rId26"/>
    <p:sldId id="671" r:id="rId27"/>
    <p:sldId id="672" r:id="rId28"/>
    <p:sldId id="664" r:id="rId29"/>
    <p:sldId id="325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6981" autoAdjust="0"/>
  </p:normalViewPr>
  <p:slideViewPr>
    <p:cSldViewPr>
      <p:cViewPr varScale="1">
        <p:scale>
          <a:sx n="108" d="100"/>
          <a:sy n="108" d="100"/>
        </p:scale>
        <p:origin x="230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BA23D-5710-45C3-8AE1-7B5721BE450C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9B1D2-4D57-416E-8BD1-3DACB5B914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4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1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21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7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21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80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66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70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6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1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78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3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9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Civil Wars</a:t>
            </a:r>
          </a:p>
        </p:txBody>
      </p:sp>
      <p:pic>
        <p:nvPicPr>
          <p:cNvPr id="10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97" y="2590800"/>
            <a:ext cx="882650" cy="1600200"/>
          </a:xfrm>
        </p:spPr>
      </p:pic>
      <p:pic>
        <p:nvPicPr>
          <p:cNvPr id="13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649380"/>
            <a:ext cx="1036638" cy="1201738"/>
          </a:xfrm>
        </p:spPr>
      </p:pic>
      <p:pic>
        <p:nvPicPr>
          <p:cNvPr id="14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904800"/>
            <a:ext cx="1036637" cy="1317625"/>
          </a:xfrm>
        </p:spPr>
      </p:pic>
      <p:pic>
        <p:nvPicPr>
          <p:cNvPr id="15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338" y="3865113"/>
            <a:ext cx="1038225" cy="1397000"/>
          </a:xfrm>
        </p:spPr>
      </p:pic>
      <p:pic>
        <p:nvPicPr>
          <p:cNvPr id="22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431" y="1602476"/>
            <a:ext cx="1036638" cy="1581150"/>
          </a:xfrm>
        </p:spPr>
      </p:pic>
      <p:pic>
        <p:nvPicPr>
          <p:cNvPr id="21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83426"/>
            <a:ext cx="1036638" cy="1600200"/>
          </a:xfrm>
        </p:spPr>
      </p:pic>
      <p:sp>
        <p:nvSpPr>
          <p:cNvPr id="11" name="TextBox 10"/>
          <p:cNvSpPr txBox="1"/>
          <p:nvPr/>
        </p:nvSpPr>
        <p:spPr>
          <a:xfrm>
            <a:off x="533400" y="3183626"/>
            <a:ext cx="1033631" cy="59282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dirty="0"/>
              <a:t>Marius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19431" y="3183626"/>
            <a:ext cx="1033631" cy="59282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dirty="0"/>
              <a:t>Sulla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98807" y="4267200"/>
            <a:ext cx="1033631" cy="592826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/>
            <a:r>
              <a:rPr lang="en-US" dirty="0"/>
              <a:t>Julius Caesar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55807" y="4267200"/>
            <a:ext cx="1033631" cy="59282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dirty="0"/>
              <a:t>Pompey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91619" y="5421276"/>
            <a:ext cx="1033631" cy="59282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dirty="0"/>
              <a:t>Octavian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0" y="5421276"/>
            <a:ext cx="1033631" cy="592826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/>
            <a:r>
              <a:rPr lang="en-US" dirty="0"/>
              <a:t>Mark Antony</a:t>
            </a:r>
          </a:p>
        </p:txBody>
      </p:sp>
    </p:spTree>
    <p:extLst>
      <p:ext uri="{BB962C8B-B14F-4D97-AF65-F5344CB8AC3E}">
        <p14:creationId xmlns:p14="http://schemas.microsoft.com/office/powerpoint/2010/main" val="313748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18" grpId="0"/>
      <p:bldP spid="19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 err="1">
                <a:latin typeface="Cambria" panose="02040503050406030204" pitchFamily="18" charset="0"/>
              </a:rPr>
              <a:t>Cimbri</a:t>
            </a:r>
            <a:r>
              <a:rPr lang="en-US" b="1" cap="small" dirty="0">
                <a:latin typeface="Cambria" panose="02040503050406030204" pitchFamily="18" charset="0"/>
              </a:rPr>
              <a:t> and </a:t>
            </a:r>
            <a:r>
              <a:rPr lang="en-US" b="1" cap="small" dirty="0" err="1">
                <a:latin typeface="Cambria" panose="02040503050406030204" pitchFamily="18" charset="0"/>
              </a:rPr>
              <a:t>Teutones</a:t>
            </a:r>
            <a:endParaRPr lang="en-US" b="1" cap="small" dirty="0">
              <a:latin typeface="Cambria" panose="020405030504060302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76818"/>
            <a:ext cx="4038600" cy="3372726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Tribes from Jutland (modern Denmark) who migrated into southern Europe</a:t>
            </a:r>
          </a:p>
          <a:p>
            <a:r>
              <a:rPr lang="en-US" dirty="0"/>
              <a:t>Invaded Noricum and threatened the </a:t>
            </a:r>
            <a:r>
              <a:rPr lang="en-US" dirty="0" err="1"/>
              <a:t>Taurisci</a:t>
            </a:r>
            <a:r>
              <a:rPr lang="en-US" dirty="0"/>
              <a:t>, who asked Rome for help</a:t>
            </a:r>
          </a:p>
          <a:p>
            <a:r>
              <a:rPr lang="en-US" dirty="0"/>
              <a:t>Roman army was defeated at </a:t>
            </a:r>
            <a:r>
              <a:rPr lang="en-US" dirty="0" err="1"/>
              <a:t>Noreia</a:t>
            </a:r>
            <a:r>
              <a:rPr lang="en-US" dirty="0"/>
              <a:t> in 112</a:t>
            </a:r>
          </a:p>
          <a:p>
            <a:r>
              <a:rPr lang="en-US" dirty="0"/>
              <a:t>Next invaded Gaul and defeated the Romans again at </a:t>
            </a:r>
            <a:r>
              <a:rPr lang="en-US" dirty="0" err="1"/>
              <a:t>Aurasio</a:t>
            </a:r>
            <a:r>
              <a:rPr lang="en-US" dirty="0"/>
              <a:t> in 105</a:t>
            </a:r>
          </a:p>
        </p:txBody>
      </p:sp>
    </p:spTree>
    <p:extLst>
      <p:ext uri="{BB962C8B-B14F-4D97-AF65-F5344CB8AC3E}">
        <p14:creationId xmlns:p14="http://schemas.microsoft.com/office/powerpoint/2010/main" val="4047922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Marius to the Rescue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91" y="1600200"/>
            <a:ext cx="2931818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Fresh from his victory against </a:t>
            </a:r>
            <a:r>
              <a:rPr lang="en-US" dirty="0" err="1"/>
              <a:t>Jugurtha</a:t>
            </a:r>
            <a:r>
              <a:rPr lang="en-US" dirty="0"/>
              <a:t>, Marius was reelected consul in 104</a:t>
            </a:r>
          </a:p>
          <a:p>
            <a:r>
              <a:rPr lang="en-US" dirty="0"/>
              <a:t>But since the </a:t>
            </a:r>
            <a:r>
              <a:rPr lang="en-US" dirty="0" err="1"/>
              <a:t>Cimbri</a:t>
            </a:r>
            <a:r>
              <a:rPr lang="en-US" dirty="0"/>
              <a:t> and </a:t>
            </a:r>
            <a:r>
              <a:rPr lang="en-US" dirty="0" err="1"/>
              <a:t>Teutones</a:t>
            </a:r>
            <a:r>
              <a:rPr lang="en-US" dirty="0"/>
              <a:t> didn’t attack right away, Marius spent years recruiting an army of poorer Roman citizens and drilling them like gladiators</a:t>
            </a:r>
          </a:p>
          <a:p>
            <a:r>
              <a:rPr lang="en-US" dirty="0"/>
              <a:t>Reelected consul every year between 104 and 100</a:t>
            </a:r>
          </a:p>
          <a:p>
            <a:r>
              <a:rPr lang="en-US" dirty="0"/>
              <a:t>Finally defeated the </a:t>
            </a:r>
            <a:r>
              <a:rPr lang="en-US" dirty="0" err="1"/>
              <a:t>Cimbri</a:t>
            </a:r>
            <a:r>
              <a:rPr lang="en-US" dirty="0"/>
              <a:t> and </a:t>
            </a:r>
            <a:r>
              <a:rPr lang="en-US" dirty="0" err="1"/>
              <a:t>Teutones</a:t>
            </a:r>
            <a:r>
              <a:rPr lang="en-US" dirty="0"/>
              <a:t> at </a:t>
            </a:r>
            <a:r>
              <a:rPr lang="en-US" dirty="0" err="1"/>
              <a:t>Aquae</a:t>
            </a:r>
            <a:r>
              <a:rPr lang="en-US" dirty="0"/>
              <a:t> </a:t>
            </a:r>
            <a:r>
              <a:rPr lang="en-US" dirty="0" err="1"/>
              <a:t>Sextiae</a:t>
            </a:r>
            <a:r>
              <a:rPr lang="en-US" dirty="0"/>
              <a:t> in Gaul in 102 and then at </a:t>
            </a:r>
            <a:r>
              <a:rPr lang="en-US" dirty="0" err="1"/>
              <a:t>Vercellae</a:t>
            </a:r>
            <a:r>
              <a:rPr lang="en-US" dirty="0"/>
              <a:t> in the Po River valley in 101</a:t>
            </a:r>
          </a:p>
        </p:txBody>
      </p:sp>
    </p:spTree>
    <p:extLst>
      <p:ext uri="{BB962C8B-B14F-4D97-AF65-F5344CB8AC3E}">
        <p14:creationId xmlns:p14="http://schemas.microsoft.com/office/powerpoint/2010/main" val="3542450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“Fortune of This Day”</a:t>
            </a:r>
          </a:p>
          <a:p>
            <a:r>
              <a:rPr lang="en-US" dirty="0"/>
              <a:t>Vowed by Q. </a:t>
            </a:r>
            <a:r>
              <a:rPr lang="en-US" dirty="0" err="1"/>
              <a:t>Lutatius</a:t>
            </a:r>
            <a:r>
              <a:rPr lang="en-US" dirty="0"/>
              <a:t> </a:t>
            </a:r>
            <a:r>
              <a:rPr lang="en-US" dirty="0" err="1"/>
              <a:t>Catulus</a:t>
            </a:r>
            <a:r>
              <a:rPr lang="en-US" dirty="0"/>
              <a:t>, Marius’ co-consul, at </a:t>
            </a:r>
            <a:r>
              <a:rPr lang="en-US" dirty="0" err="1"/>
              <a:t>Vercellae</a:t>
            </a:r>
            <a:r>
              <a:rPr lang="en-US" dirty="0"/>
              <a:t> in 101 BCE in Cisalpine Gaul</a:t>
            </a:r>
          </a:p>
          <a:p>
            <a:r>
              <a:rPr lang="en-US" dirty="0"/>
              <a:t>Temple B at Largo Argentina in Rome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64" y="1600200"/>
            <a:ext cx="3394472" cy="45259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Fortuna </a:t>
            </a:r>
            <a:r>
              <a:rPr lang="en-US" b="1" cap="small" dirty="0" err="1">
                <a:latin typeface="Cambria" panose="02040503050406030204" pitchFamily="18" charset="0"/>
              </a:rPr>
              <a:t>Huiusce</a:t>
            </a:r>
            <a:r>
              <a:rPr lang="en-US" b="1" cap="small" dirty="0">
                <a:latin typeface="Cambria" panose="02040503050406030204" pitchFamily="18" charset="0"/>
              </a:rPr>
              <a:t> </a:t>
            </a:r>
            <a:r>
              <a:rPr lang="en-US" b="1" cap="small">
                <a:latin typeface="Cambria" panose="02040503050406030204" pitchFamily="18" charset="0"/>
              </a:rPr>
              <a:t>Diei</a:t>
            </a:r>
            <a:endParaRPr lang="en-US" b="1" cap="small" dirty="0">
              <a:latin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6172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Arm and head of a colossal statue of </a:t>
            </a:r>
            <a:r>
              <a:rPr lang="en-US" dirty="0" err="1"/>
              <a:t>Fortunta</a:t>
            </a:r>
            <a:r>
              <a:rPr lang="en-US" dirty="0"/>
              <a:t>, c. 1</a:t>
            </a:r>
            <a:r>
              <a:rPr lang="en-US" baseline="30000" dirty="0"/>
              <a:t>st</a:t>
            </a:r>
            <a:r>
              <a:rPr lang="en-US" dirty="0"/>
              <a:t> cen. BCE</a:t>
            </a:r>
          </a:p>
        </p:txBody>
      </p:sp>
    </p:spTree>
    <p:extLst>
      <p:ext uri="{BB962C8B-B14F-4D97-AF65-F5344CB8AC3E}">
        <p14:creationId xmlns:p14="http://schemas.microsoft.com/office/powerpoint/2010/main" val="2150615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Marius in Charge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91" y="1600200"/>
            <a:ext cx="2931818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Tried to secure land and grain for his veterans</a:t>
            </a:r>
          </a:p>
          <a:p>
            <a:r>
              <a:rPr lang="en-US" dirty="0"/>
              <a:t>Joined forces with the tribune </a:t>
            </a:r>
            <a:r>
              <a:rPr lang="en-US" dirty="0" err="1"/>
              <a:t>Appuleius</a:t>
            </a:r>
            <a:r>
              <a:rPr lang="en-US" dirty="0"/>
              <a:t> </a:t>
            </a:r>
            <a:r>
              <a:rPr lang="en-US" dirty="0" err="1"/>
              <a:t>Saturninus</a:t>
            </a:r>
            <a:endParaRPr lang="en-US" dirty="0"/>
          </a:p>
          <a:p>
            <a:r>
              <a:rPr lang="en-US" dirty="0"/>
              <a:t>In the process </a:t>
            </a:r>
            <a:r>
              <a:rPr lang="en-US" dirty="0" err="1"/>
              <a:t>Saturninus</a:t>
            </a:r>
            <a:r>
              <a:rPr lang="en-US" dirty="0"/>
              <a:t> murdered a rival candidate for office</a:t>
            </a:r>
          </a:p>
          <a:p>
            <a:r>
              <a:rPr lang="en-US" dirty="0"/>
              <a:t>A riot broke out, and Marius permitted the </a:t>
            </a:r>
            <a:r>
              <a:rPr lang="en-US" i="1" dirty="0" err="1"/>
              <a:t>optimates</a:t>
            </a:r>
            <a:r>
              <a:rPr lang="en-US" dirty="0"/>
              <a:t> to kill </a:t>
            </a:r>
            <a:r>
              <a:rPr lang="en-US" dirty="0" err="1"/>
              <a:t>Saturninus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91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Social War (c. 91-88 </a:t>
            </a:r>
            <a:r>
              <a:rPr lang="en-US" b="1" cap="small" dirty="0" err="1">
                <a:latin typeface="Cambria" panose="02040503050406030204" pitchFamily="18" charset="0"/>
              </a:rPr>
              <a:t>bce</a:t>
            </a:r>
            <a:r>
              <a:rPr lang="en-US" b="1" cap="small" dirty="0"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From Latin </a:t>
            </a:r>
            <a:r>
              <a:rPr lang="en-US" i="1" dirty="0" err="1"/>
              <a:t>socii</a:t>
            </a:r>
            <a:r>
              <a:rPr lang="en-US" dirty="0"/>
              <a:t> = ‘allies’</a:t>
            </a:r>
          </a:p>
          <a:p>
            <a:r>
              <a:rPr lang="en-US" dirty="0"/>
              <a:t>The tribune Marcus </a:t>
            </a:r>
            <a:r>
              <a:rPr lang="en-US" dirty="0" err="1"/>
              <a:t>Livius</a:t>
            </a:r>
            <a:r>
              <a:rPr lang="en-US" dirty="0"/>
              <a:t> Drusus attempted to obtain Roman citizenship for the Italians</a:t>
            </a:r>
          </a:p>
          <a:p>
            <a:pPr lvl="1"/>
            <a:r>
              <a:rPr lang="en-US" dirty="0" err="1"/>
              <a:t>Assiassinated</a:t>
            </a:r>
            <a:r>
              <a:rPr lang="en-US" dirty="0"/>
              <a:t> in 91</a:t>
            </a:r>
          </a:p>
          <a:p>
            <a:r>
              <a:rPr lang="en-US" dirty="0"/>
              <a:t>Italians revolted against the Romans and set up a capital at </a:t>
            </a:r>
            <a:r>
              <a:rPr lang="en-US" dirty="0" err="1"/>
              <a:t>Corfinium</a:t>
            </a:r>
            <a:endParaRPr lang="en-US" dirty="0"/>
          </a:p>
          <a:p>
            <a:r>
              <a:rPr lang="en-US" dirty="0"/>
              <a:t>Romans had numerical superiority, and offered citizenship to any Italian city that surrendered</a:t>
            </a:r>
          </a:p>
          <a:p>
            <a:r>
              <a:rPr lang="en-US" dirty="0"/>
              <a:t>Marius and Sulla both held field commands during the war; Sulla was even elected consul for 88 BCE</a:t>
            </a:r>
          </a:p>
          <a:p>
            <a:r>
              <a:rPr lang="en-US" dirty="0"/>
              <a:t>In 89 the consul </a:t>
            </a:r>
            <a:r>
              <a:rPr lang="en-US" dirty="0" err="1"/>
              <a:t>Pompeius</a:t>
            </a:r>
            <a:r>
              <a:rPr lang="en-US" dirty="0"/>
              <a:t> Strabo granted Roman citizenship to all communities south of the River Po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36209"/>
            <a:ext cx="4038600" cy="2853944"/>
          </a:xfrm>
        </p:spPr>
      </p:pic>
      <p:sp>
        <p:nvSpPr>
          <p:cNvPr id="9" name="TextBox 8"/>
          <p:cNvSpPr txBox="1"/>
          <p:nvPr/>
        </p:nvSpPr>
        <p:spPr>
          <a:xfrm>
            <a:off x="4648200" y="5410200"/>
            <a:ext cx="403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Silver coin of the Italian allies, c. 90-89 BCE; </a:t>
            </a:r>
            <a:r>
              <a:rPr lang="en-US" dirty="0" err="1"/>
              <a:t>obv</a:t>
            </a:r>
            <a:r>
              <a:rPr lang="en-US" dirty="0"/>
              <a:t>.: head of Bacchus; rev.: bull attacking a wolf; inscription (in Oscan): ITALIA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86800" y="2357735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509687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 err="1">
                <a:latin typeface="Cambria" panose="02040503050406030204" pitchFamily="18" charset="0"/>
              </a:rPr>
              <a:t>Mithradates</a:t>
            </a:r>
            <a:endParaRPr lang="en-US" b="1" cap="small" dirty="0">
              <a:latin typeface="Cambria" panose="020405030504060302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64" y="1600200"/>
            <a:ext cx="3394472" cy="4525963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Mithradates</a:t>
            </a:r>
            <a:r>
              <a:rPr lang="en-US" dirty="0"/>
              <a:t> VI, king of Pontus 120-63 BCE</a:t>
            </a:r>
          </a:p>
          <a:p>
            <a:r>
              <a:rPr lang="en-US" dirty="0"/>
              <a:t>Supposedly took poison as a child to built up his tolerance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122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 err="1">
                <a:latin typeface="Cambria" panose="02040503050406030204" pitchFamily="18" charset="0"/>
              </a:rPr>
              <a:t>Mithradates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371600"/>
            <a:ext cx="6324600" cy="5284773"/>
          </a:xfrm>
        </p:spPr>
      </p:pic>
      <p:sp>
        <p:nvSpPr>
          <p:cNvPr id="5" name="Oval 4"/>
          <p:cNvSpPr/>
          <p:nvPr/>
        </p:nvSpPr>
        <p:spPr>
          <a:xfrm>
            <a:off x="5372100" y="3877825"/>
            <a:ext cx="2590800" cy="129540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474454" y="4258824"/>
            <a:ext cx="1326146" cy="69417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82604" y="4601725"/>
            <a:ext cx="2365595" cy="1943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648199" y="5173225"/>
            <a:ext cx="2365595" cy="99060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2400" y="1676400"/>
            <a:ext cx="205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Pontus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Bithynia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Paphlagonia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Cappadocia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Roman province of Asia</a:t>
            </a:r>
          </a:p>
        </p:txBody>
      </p:sp>
      <p:sp>
        <p:nvSpPr>
          <p:cNvPr id="12" name="Oval 11"/>
          <p:cNvSpPr/>
          <p:nvPr/>
        </p:nvSpPr>
        <p:spPr>
          <a:xfrm>
            <a:off x="4495800" y="4191000"/>
            <a:ext cx="1104900" cy="53340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1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uiExpand="1" build="p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Marius vs. Sulla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43" y="1600200"/>
            <a:ext cx="2932314" cy="4525963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208" y="1600200"/>
            <a:ext cx="2968584" cy="4525963"/>
          </a:xfrm>
        </p:spPr>
      </p:pic>
    </p:spTree>
    <p:extLst>
      <p:ext uri="{BB962C8B-B14F-4D97-AF65-F5344CB8AC3E}">
        <p14:creationId xmlns:p14="http://schemas.microsoft.com/office/powerpoint/2010/main" val="2432254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Marius vs. Sulla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208" y="1600200"/>
            <a:ext cx="2968584" cy="4525963"/>
          </a:xfr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Sulla given command of the war against </a:t>
            </a:r>
            <a:r>
              <a:rPr lang="en-US" dirty="0" err="1"/>
              <a:t>Mithradates</a:t>
            </a:r>
            <a:endParaRPr lang="en-US" dirty="0"/>
          </a:p>
          <a:p>
            <a:r>
              <a:rPr lang="en-US" dirty="0"/>
              <a:t>Marius allied with a tribune and the tax farmers to assign himself the command</a:t>
            </a:r>
          </a:p>
          <a:p>
            <a:r>
              <a:rPr lang="en-US" dirty="0"/>
              <a:t>Sulla rallied his army in Campania and marched on Rome</a:t>
            </a:r>
          </a:p>
          <a:p>
            <a:r>
              <a:rPr lang="en-US" dirty="0"/>
              <a:t>Marius and his allies were banished; Sulla’s command was restored</a:t>
            </a:r>
          </a:p>
        </p:txBody>
      </p:sp>
    </p:spTree>
    <p:extLst>
      <p:ext uri="{BB962C8B-B14F-4D97-AF65-F5344CB8AC3E}">
        <p14:creationId xmlns:p14="http://schemas.microsoft.com/office/powerpoint/2010/main" val="2424637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small" dirty="0">
                <a:latin typeface="Cambria" panose="02040503050406030204" pitchFamily="18" charset="0"/>
              </a:rPr>
              <a:t>Sulla vs. </a:t>
            </a:r>
            <a:r>
              <a:rPr lang="en-US" b="1" cap="small" dirty="0" err="1">
                <a:latin typeface="Cambria" panose="02040503050406030204" pitchFamily="18" charset="0"/>
              </a:rPr>
              <a:t>Mithradates</a:t>
            </a:r>
            <a:endParaRPr lang="en-US" b="1" cap="small" dirty="0">
              <a:latin typeface="Cambria" panose="020405030504060302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44303"/>
            <a:ext cx="5715000" cy="5101711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600200"/>
            <a:ext cx="21336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sz="2200" dirty="0" err="1"/>
              <a:t>Mithradates</a:t>
            </a:r>
            <a:r>
              <a:rPr lang="en-US" sz="2200" dirty="0"/>
              <a:t> invades Cappadocia and Asia</a:t>
            </a:r>
          </a:p>
          <a:p>
            <a:r>
              <a:rPr lang="en-US" sz="2200" dirty="0"/>
              <a:t>Mainland cities join </a:t>
            </a:r>
            <a:r>
              <a:rPr lang="en-US" sz="2200" dirty="0" err="1"/>
              <a:t>Mithradates</a:t>
            </a:r>
            <a:r>
              <a:rPr lang="en-US" sz="2200" dirty="0"/>
              <a:t>; Pontic army enters Greece</a:t>
            </a:r>
          </a:p>
          <a:p>
            <a:r>
              <a:rPr lang="en-US" sz="2200" dirty="0"/>
              <a:t>Romans under Sulla arrive</a:t>
            </a:r>
          </a:p>
          <a:p>
            <a:r>
              <a:rPr lang="en-US" sz="2200" dirty="0"/>
              <a:t>Athens besieged in 87</a:t>
            </a:r>
          </a:p>
          <a:p>
            <a:r>
              <a:rPr lang="en-US" sz="2200" dirty="0"/>
              <a:t>Roman victories at </a:t>
            </a:r>
            <a:r>
              <a:rPr lang="en-US" sz="2200" dirty="0" err="1"/>
              <a:t>Charonea</a:t>
            </a:r>
            <a:r>
              <a:rPr lang="en-US" sz="2200" dirty="0"/>
              <a:t> and Orchomenos in 86</a:t>
            </a:r>
          </a:p>
          <a:p>
            <a:r>
              <a:rPr lang="en-US" sz="2200" dirty="0" err="1"/>
              <a:t>Mithradates</a:t>
            </a:r>
            <a:r>
              <a:rPr lang="en-US" sz="2200" dirty="0"/>
              <a:t> surrenders to Sulla, NOT to his successor, in 85</a:t>
            </a:r>
          </a:p>
        </p:txBody>
      </p:sp>
    </p:spTree>
    <p:extLst>
      <p:ext uri="{BB962C8B-B14F-4D97-AF65-F5344CB8AC3E}">
        <p14:creationId xmlns:p14="http://schemas.microsoft.com/office/powerpoint/2010/main" val="75423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Roman Political Factions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i="1" dirty="0" err="1"/>
              <a:t>Optimates</a:t>
            </a:r>
            <a:endParaRPr lang="en-US" i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Sing. </a:t>
            </a:r>
            <a:r>
              <a:rPr lang="en-US" i="1" dirty="0" err="1"/>
              <a:t>optimatis</a:t>
            </a:r>
            <a:endParaRPr lang="en-US" dirty="0"/>
          </a:p>
          <a:p>
            <a:r>
              <a:rPr lang="en-US" dirty="0"/>
              <a:t>Supporters of senatorial power</a:t>
            </a:r>
          </a:p>
          <a:p>
            <a:r>
              <a:rPr lang="en-US" dirty="0"/>
              <a:t>Usually members of the patrician class</a:t>
            </a:r>
          </a:p>
          <a:p>
            <a:r>
              <a:rPr lang="en-US" dirty="0"/>
              <a:t>E.g. Sulla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lang="en-US" i="1" dirty="0" err="1"/>
              <a:t>Populares</a:t>
            </a:r>
            <a:endParaRPr lang="en-US" i="1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Sing. </a:t>
            </a:r>
            <a:r>
              <a:rPr lang="en-US" i="1" dirty="0" err="1"/>
              <a:t>popularis</a:t>
            </a:r>
            <a:endParaRPr lang="en-US" dirty="0"/>
          </a:p>
          <a:p>
            <a:r>
              <a:rPr lang="en-US" dirty="0"/>
              <a:t>Supporters of reforms favoring plebeian interests</a:t>
            </a:r>
          </a:p>
          <a:p>
            <a:r>
              <a:rPr lang="en-US" dirty="0"/>
              <a:t>Included many aristocrats and senators, as well as </a:t>
            </a:r>
            <a:r>
              <a:rPr lang="en-US" i="1" dirty="0" err="1"/>
              <a:t>novi</a:t>
            </a:r>
            <a:r>
              <a:rPr lang="en-US" i="1" dirty="0"/>
              <a:t> </a:t>
            </a:r>
            <a:r>
              <a:rPr lang="en-US" i="1" dirty="0" err="1"/>
              <a:t>homines</a:t>
            </a:r>
            <a:endParaRPr lang="en-US" i="1" dirty="0"/>
          </a:p>
          <a:p>
            <a:r>
              <a:rPr lang="en-US" dirty="0"/>
              <a:t>E.g. the Gracchi, Marius</a:t>
            </a:r>
          </a:p>
        </p:txBody>
      </p:sp>
    </p:spTree>
    <p:extLst>
      <p:ext uri="{BB962C8B-B14F-4D97-AF65-F5344CB8AC3E}">
        <p14:creationId xmlns:p14="http://schemas.microsoft.com/office/powerpoint/2010/main" val="3062828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Marius’ Coup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91" y="1600200"/>
            <a:ext cx="2931818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While Sulla was in Greece, the consul L. Cornelius Cinna proposed to reorganize the voting blocs</a:t>
            </a:r>
          </a:p>
          <a:p>
            <a:r>
              <a:rPr lang="en-US" dirty="0"/>
              <a:t>Opposed by his co-consul Octavius</a:t>
            </a:r>
          </a:p>
          <a:p>
            <a:r>
              <a:rPr lang="en-US" dirty="0"/>
              <a:t>Cinna recalled Marius from exile; Marius raised an army of freed slaves and marched on Rome</a:t>
            </a:r>
          </a:p>
          <a:p>
            <a:r>
              <a:rPr lang="en-US" dirty="0"/>
              <a:t>Marius and Cinna became consuls and began murdering their opponents</a:t>
            </a:r>
          </a:p>
          <a:p>
            <a:pPr lvl="1"/>
            <a:r>
              <a:rPr lang="en-US" dirty="0"/>
              <a:t>Many people fled to Sulla’s army in Greece</a:t>
            </a:r>
          </a:p>
          <a:p>
            <a:r>
              <a:rPr lang="en-US" dirty="0"/>
              <a:t>Marius died in 87 BCE, just after taking office</a:t>
            </a:r>
          </a:p>
          <a:p>
            <a:r>
              <a:rPr lang="en-US" dirty="0"/>
              <a:t>Cinna suspended the constitution and was the primary ruler of Rome until 84</a:t>
            </a:r>
          </a:p>
        </p:txBody>
      </p:sp>
    </p:spTree>
    <p:extLst>
      <p:ext uri="{BB962C8B-B14F-4D97-AF65-F5344CB8AC3E}">
        <p14:creationId xmlns:p14="http://schemas.microsoft.com/office/powerpoint/2010/main" val="2350505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cap="small" dirty="0">
                <a:latin typeface="Cambria" panose="02040503050406030204" pitchFamily="18" charset="0"/>
              </a:rPr>
              <a:t>Sulla’s Return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" t="1420" r="1109" b="1615"/>
          <a:stretch/>
        </p:blipFill>
        <p:spPr>
          <a:xfrm rot="16200000">
            <a:off x="3537095" y="1329066"/>
            <a:ext cx="6549657" cy="4359353"/>
          </a:xfr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Landed his army at </a:t>
            </a:r>
            <a:r>
              <a:rPr lang="en-US" dirty="0" err="1"/>
              <a:t>Brundisium</a:t>
            </a:r>
            <a:r>
              <a:rPr lang="en-US" dirty="0"/>
              <a:t> in 83 BCE</a:t>
            </a:r>
          </a:p>
          <a:p>
            <a:r>
              <a:rPr lang="en-US" dirty="0"/>
              <a:t>Defeated the consul Gaius </a:t>
            </a:r>
            <a:r>
              <a:rPr lang="en-US" dirty="0" err="1"/>
              <a:t>Norbanus</a:t>
            </a:r>
            <a:r>
              <a:rPr lang="en-US" dirty="0"/>
              <a:t> in Campania</a:t>
            </a:r>
          </a:p>
          <a:p>
            <a:r>
              <a:rPr lang="en-US" dirty="0"/>
              <a:t>Besieged the forces of Gaius Marius, Jr., at </a:t>
            </a:r>
            <a:r>
              <a:rPr lang="en-US" dirty="0" err="1"/>
              <a:t>Praeneste</a:t>
            </a:r>
            <a:r>
              <a:rPr lang="en-US" dirty="0"/>
              <a:t>, near Rome</a:t>
            </a:r>
          </a:p>
          <a:p>
            <a:r>
              <a:rPr lang="en-US" i="1" dirty="0" err="1"/>
              <a:t>Populares</a:t>
            </a:r>
            <a:r>
              <a:rPr lang="en-US" dirty="0"/>
              <a:t> began killing </a:t>
            </a:r>
            <a:r>
              <a:rPr lang="en-US" i="1" dirty="0" err="1"/>
              <a:t>optimates</a:t>
            </a:r>
            <a:r>
              <a:rPr lang="en-US" dirty="0"/>
              <a:t> in Rome</a:t>
            </a:r>
          </a:p>
          <a:p>
            <a:r>
              <a:rPr lang="en-US" dirty="0"/>
              <a:t>Sulla defeats the last of the </a:t>
            </a:r>
            <a:r>
              <a:rPr lang="en-US" i="1" dirty="0" err="1"/>
              <a:t>populares</a:t>
            </a:r>
            <a:r>
              <a:rPr lang="en-US" dirty="0"/>
              <a:t> outside the </a:t>
            </a:r>
            <a:r>
              <a:rPr lang="en-US" dirty="0" err="1"/>
              <a:t>Colline</a:t>
            </a:r>
            <a:r>
              <a:rPr lang="en-US" dirty="0"/>
              <a:t> Gate of Rome in 82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610600" y="3581400"/>
            <a:ext cx="152400" cy="152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520000">
            <a:off x="7048972" y="3371310"/>
            <a:ext cx="762000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858000" y="2971800"/>
            <a:ext cx="152400" cy="152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629400" y="2971800"/>
            <a:ext cx="152400" cy="152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3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Sulla the Dictator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208" y="1600200"/>
            <a:ext cx="2968584" cy="4525963"/>
          </a:xfr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Appointed dictator in 82 BCE</a:t>
            </a:r>
          </a:p>
          <a:p>
            <a:r>
              <a:rPr lang="en-US" dirty="0"/>
              <a:t>Posted ‘proscription’ lists of political opponents, who could be murdered with impunity and whose property was sold at low prices</a:t>
            </a:r>
          </a:p>
          <a:p>
            <a:r>
              <a:rPr lang="en-US" dirty="0"/>
              <a:t>The </a:t>
            </a:r>
            <a:r>
              <a:rPr lang="en-US" i="1" dirty="0" err="1"/>
              <a:t>optimates</a:t>
            </a:r>
            <a:r>
              <a:rPr lang="en-US" dirty="0"/>
              <a:t> acquired most of this property</a:t>
            </a:r>
          </a:p>
          <a:p>
            <a:pPr lvl="1"/>
            <a:r>
              <a:rPr lang="en-US" dirty="0"/>
              <a:t>Such as Crassus, the future triumvir</a:t>
            </a:r>
          </a:p>
          <a:p>
            <a:r>
              <a:rPr lang="en-US" dirty="0"/>
              <a:t>Lists overseen and manipulated by Sulla’s freedman </a:t>
            </a:r>
            <a:r>
              <a:rPr lang="en-US" dirty="0" err="1"/>
              <a:t>Chrysogonus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53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Case of </a:t>
            </a:r>
            <a:r>
              <a:rPr lang="en-US" b="1" cap="small" dirty="0" err="1">
                <a:latin typeface="Cambria" panose="02040503050406030204" pitchFamily="18" charset="0"/>
              </a:rPr>
              <a:t>Sextus</a:t>
            </a:r>
            <a:r>
              <a:rPr lang="en-US" b="1" cap="small" dirty="0">
                <a:latin typeface="Cambria" panose="02040503050406030204" pitchFamily="18" charset="0"/>
              </a:rPr>
              <a:t> </a:t>
            </a:r>
            <a:r>
              <a:rPr lang="en-US" b="1" cap="small" dirty="0" err="1">
                <a:latin typeface="Cambria" panose="02040503050406030204" pitchFamily="18" charset="0"/>
              </a:rPr>
              <a:t>Roscius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46" y="1600200"/>
            <a:ext cx="3017308" cy="4525963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Father murdered by his own relatives</a:t>
            </a:r>
          </a:p>
          <a:p>
            <a:r>
              <a:rPr lang="en-US" dirty="0"/>
              <a:t>Relatives conspired with </a:t>
            </a:r>
            <a:r>
              <a:rPr lang="en-US" dirty="0" err="1"/>
              <a:t>Chrysogonus</a:t>
            </a:r>
            <a:r>
              <a:rPr lang="en-US" dirty="0"/>
              <a:t> to acquire the victim’s land</a:t>
            </a:r>
          </a:p>
          <a:p>
            <a:r>
              <a:rPr lang="en-US" dirty="0"/>
              <a:t>So </a:t>
            </a:r>
            <a:r>
              <a:rPr lang="en-US" dirty="0" err="1"/>
              <a:t>Chrysogonus</a:t>
            </a:r>
            <a:r>
              <a:rPr lang="en-US" dirty="0"/>
              <a:t> put </a:t>
            </a:r>
            <a:r>
              <a:rPr lang="en-US" dirty="0" err="1"/>
              <a:t>Roscius</a:t>
            </a:r>
            <a:r>
              <a:rPr lang="en-US" dirty="0"/>
              <a:t>’ name on the proscription list</a:t>
            </a:r>
          </a:p>
          <a:p>
            <a:r>
              <a:rPr lang="en-US" dirty="0" err="1"/>
              <a:t>Roscius</a:t>
            </a:r>
            <a:r>
              <a:rPr lang="en-US" dirty="0"/>
              <a:t> hid out with </a:t>
            </a:r>
            <a:r>
              <a:rPr lang="en-US" dirty="0" err="1"/>
              <a:t>Caecilia</a:t>
            </a:r>
            <a:r>
              <a:rPr lang="en-US" dirty="0"/>
              <a:t> </a:t>
            </a:r>
            <a:r>
              <a:rPr lang="en-US" dirty="0" err="1"/>
              <a:t>Metella</a:t>
            </a:r>
            <a:r>
              <a:rPr lang="en-US" dirty="0"/>
              <a:t>, so his would-be murders charged him with patricide</a:t>
            </a:r>
          </a:p>
          <a:p>
            <a:r>
              <a:rPr lang="en-US" dirty="0"/>
              <a:t>Cicero defended him in court</a:t>
            </a:r>
          </a:p>
        </p:txBody>
      </p:sp>
    </p:spTree>
    <p:extLst>
      <p:ext uri="{BB962C8B-B14F-4D97-AF65-F5344CB8AC3E}">
        <p14:creationId xmlns:p14="http://schemas.microsoft.com/office/powerpoint/2010/main" val="376464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Case of </a:t>
            </a:r>
            <a:r>
              <a:rPr lang="en-US" b="1" cap="small" dirty="0" err="1">
                <a:latin typeface="Cambria" panose="02040503050406030204" pitchFamily="18" charset="0"/>
              </a:rPr>
              <a:t>Sextus</a:t>
            </a:r>
            <a:r>
              <a:rPr lang="en-US" b="1" cap="small" dirty="0">
                <a:latin typeface="Cambria" panose="02040503050406030204" pitchFamily="18" charset="0"/>
              </a:rPr>
              <a:t> </a:t>
            </a:r>
            <a:r>
              <a:rPr lang="en-US" b="1" cap="small" dirty="0" err="1">
                <a:latin typeface="Cambria" panose="02040503050406030204" pitchFamily="18" charset="0"/>
              </a:rPr>
              <a:t>Roscius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“Since his father, a man of such distinction and popularity, had been killed without any difficulty, it would be very easy to </a:t>
            </a:r>
            <a:r>
              <a:rPr lang="en-US"/>
              <a:t>get rid </a:t>
            </a:r>
            <a:r>
              <a:rPr lang="en-US" dirty="0"/>
              <a:t>of the son, unsuspicious as he was, living in the country, and unknown in Rome. The </a:t>
            </a:r>
            <a:r>
              <a:rPr lang="en-US" dirty="0" err="1"/>
              <a:t>Roscii</a:t>
            </a:r>
            <a:r>
              <a:rPr lang="en-US" dirty="0"/>
              <a:t> promised their assistance for this purpose…</a:t>
            </a:r>
          </a:p>
          <a:p>
            <a:pPr marL="0" indent="0">
              <a:buNone/>
            </a:pPr>
            <a:r>
              <a:rPr lang="en-US" dirty="0"/>
              <a:t>“The name of </a:t>
            </a:r>
            <a:r>
              <a:rPr lang="en-US" dirty="0" err="1"/>
              <a:t>Sextus</a:t>
            </a:r>
            <a:r>
              <a:rPr lang="en-US" dirty="0"/>
              <a:t> </a:t>
            </a:r>
            <a:r>
              <a:rPr lang="en-US" dirty="0" err="1"/>
              <a:t>Roscius</a:t>
            </a:r>
            <a:r>
              <a:rPr lang="en-US" dirty="0"/>
              <a:t>, a zealous </a:t>
            </a:r>
            <a:r>
              <a:rPr lang="en-US" dirty="0" err="1"/>
              <a:t>supportor</a:t>
            </a:r>
            <a:r>
              <a:rPr lang="en-US" dirty="0"/>
              <a:t> of the nobles, was entered on the proscription list; </a:t>
            </a:r>
            <a:r>
              <a:rPr lang="en-US" dirty="0" err="1"/>
              <a:t>Chrysogonus</a:t>
            </a:r>
            <a:r>
              <a:rPr lang="en-US" dirty="0"/>
              <a:t> became the purchaser. Three farms, perhaps the best known, were handed over to </a:t>
            </a:r>
            <a:r>
              <a:rPr lang="en-US" dirty="0" err="1"/>
              <a:t>Capito</a:t>
            </a:r>
            <a:r>
              <a:rPr lang="en-US" dirty="0"/>
              <a:t> as his own property, and he is in possession of them this very day. As for the rest of the property, this Titus </a:t>
            </a:r>
            <a:r>
              <a:rPr lang="en-US" dirty="0" err="1"/>
              <a:t>Roscius</a:t>
            </a:r>
            <a:r>
              <a:rPr lang="en-US" dirty="0"/>
              <a:t>, as he himself says, seized it in the name of </a:t>
            </a:r>
            <a:r>
              <a:rPr lang="en-US" dirty="0" err="1"/>
              <a:t>Chrysogonus</a:t>
            </a:r>
            <a:r>
              <a:rPr lang="en-US" dirty="0"/>
              <a:t>.”</a:t>
            </a:r>
          </a:p>
          <a:p>
            <a:pPr marL="0" indent="0" algn="r">
              <a:buNone/>
            </a:pPr>
            <a:r>
              <a:rPr lang="en-US" dirty="0"/>
              <a:t>- Cicero, </a:t>
            </a:r>
            <a:r>
              <a:rPr lang="en-US" i="1" dirty="0"/>
              <a:t>In Defense of </a:t>
            </a:r>
            <a:r>
              <a:rPr lang="en-US" i="1" dirty="0" err="1"/>
              <a:t>Roscius</a:t>
            </a:r>
            <a:r>
              <a:rPr lang="en-US" dirty="0"/>
              <a:t> 20-21 (80 BCE)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67640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4084947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Sulla the Dictator (cont.)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208" y="1600200"/>
            <a:ext cx="2968584" cy="4525963"/>
          </a:xfr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Settled his veterans in new colonies in Italy</a:t>
            </a:r>
          </a:p>
          <a:p>
            <a:r>
              <a:rPr lang="en-US" dirty="0"/>
              <a:t>Increased the Senate to 600 members</a:t>
            </a:r>
          </a:p>
          <a:p>
            <a:r>
              <a:rPr lang="en-US" dirty="0"/>
              <a:t>Limited the rights of tribunes</a:t>
            </a:r>
          </a:p>
          <a:p>
            <a:pPr lvl="1"/>
            <a:r>
              <a:rPr lang="en-US" dirty="0"/>
              <a:t>Could no longer propose laws without the approval of the Senate</a:t>
            </a:r>
          </a:p>
          <a:p>
            <a:pPr lvl="1"/>
            <a:r>
              <a:rPr lang="en-US" dirty="0"/>
              <a:t>Like Tiberius Gracchus did</a:t>
            </a:r>
          </a:p>
          <a:p>
            <a:pPr lvl="1"/>
            <a:r>
              <a:rPr lang="en-US" dirty="0"/>
              <a:t>Made former tribunes ineligible for other magistracies</a:t>
            </a:r>
          </a:p>
          <a:p>
            <a:r>
              <a:rPr lang="en-US" dirty="0"/>
              <a:t>Replaced Equestrian judges with Senators</a:t>
            </a:r>
          </a:p>
          <a:p>
            <a:r>
              <a:rPr lang="en-US" dirty="0"/>
              <a:t>Established a court to punish magistrates who waged war without permission or who brought their armies into Italy</a:t>
            </a:r>
          </a:p>
          <a:p>
            <a:pPr lvl="1"/>
            <a:r>
              <a:rPr lang="en-US" dirty="0"/>
              <a:t>Like he had done himself</a:t>
            </a:r>
          </a:p>
          <a:p>
            <a:r>
              <a:rPr lang="en-US" dirty="0"/>
              <a:t>Gave himself the </a:t>
            </a:r>
            <a:r>
              <a:rPr lang="en-US" i="1" dirty="0"/>
              <a:t>agnomen</a:t>
            </a:r>
            <a:r>
              <a:rPr lang="en-US" dirty="0"/>
              <a:t> ‘Felix’ = ‘fortunate’</a:t>
            </a:r>
          </a:p>
        </p:txBody>
      </p:sp>
    </p:spTree>
    <p:extLst>
      <p:ext uri="{BB962C8B-B14F-4D97-AF65-F5344CB8AC3E}">
        <p14:creationId xmlns:p14="http://schemas.microsoft.com/office/powerpoint/2010/main" val="1988057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End of Sulla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208" y="1600200"/>
            <a:ext cx="2968584" cy="4525963"/>
          </a:xfr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Resigned the dictatorship in 81 BCE</a:t>
            </a:r>
          </a:p>
          <a:p>
            <a:r>
              <a:rPr lang="en-US" dirty="0"/>
              <a:t>Became consul in 80</a:t>
            </a:r>
          </a:p>
          <a:p>
            <a:r>
              <a:rPr lang="en-US" dirty="0"/>
              <a:t>Retired to Campania in 79</a:t>
            </a:r>
          </a:p>
          <a:p>
            <a:r>
              <a:rPr lang="en-US" dirty="0"/>
              <a:t>Died in 78</a:t>
            </a:r>
          </a:p>
        </p:txBody>
      </p:sp>
    </p:spTree>
    <p:extLst>
      <p:ext uri="{BB962C8B-B14F-4D97-AF65-F5344CB8AC3E}">
        <p14:creationId xmlns:p14="http://schemas.microsoft.com/office/powerpoint/2010/main" val="1108936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End of Round 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Consuls could be reelected</a:t>
            </a:r>
          </a:p>
          <a:p>
            <a:r>
              <a:rPr lang="en-US" dirty="0"/>
              <a:t>Soldiers more loyal to their generals than to the republic</a:t>
            </a:r>
          </a:p>
          <a:p>
            <a:r>
              <a:rPr lang="en-US" dirty="0"/>
              <a:t>Violence was now a standard means for achieving political goals</a:t>
            </a:r>
          </a:p>
        </p:txBody>
      </p:sp>
    </p:spTree>
    <p:extLst>
      <p:ext uri="{BB962C8B-B14F-4D97-AF65-F5344CB8AC3E}">
        <p14:creationId xmlns:p14="http://schemas.microsoft.com/office/powerpoint/2010/main" val="3798628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Civil Wars</a:t>
            </a:r>
          </a:p>
        </p:txBody>
      </p:sp>
      <p:pic>
        <p:nvPicPr>
          <p:cNvPr id="10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97" y="2590800"/>
            <a:ext cx="882650" cy="1600200"/>
          </a:xfrm>
        </p:spPr>
      </p:pic>
      <p:pic>
        <p:nvPicPr>
          <p:cNvPr id="13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649380"/>
            <a:ext cx="1036638" cy="1201738"/>
          </a:xfrm>
        </p:spPr>
      </p:pic>
      <p:pic>
        <p:nvPicPr>
          <p:cNvPr id="14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904800"/>
            <a:ext cx="1036637" cy="1317625"/>
          </a:xfrm>
        </p:spPr>
      </p:pic>
      <p:pic>
        <p:nvPicPr>
          <p:cNvPr id="15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338" y="3865113"/>
            <a:ext cx="1038225" cy="1397000"/>
          </a:xfrm>
        </p:spPr>
      </p:pic>
      <p:pic>
        <p:nvPicPr>
          <p:cNvPr id="22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431" y="1602476"/>
            <a:ext cx="1036638" cy="1581150"/>
          </a:xfrm>
        </p:spPr>
      </p:pic>
      <p:pic>
        <p:nvPicPr>
          <p:cNvPr id="21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83426"/>
            <a:ext cx="1036638" cy="1600200"/>
          </a:xfrm>
        </p:spPr>
      </p:pic>
      <p:sp>
        <p:nvSpPr>
          <p:cNvPr id="11" name="TextBox 10"/>
          <p:cNvSpPr txBox="1"/>
          <p:nvPr/>
        </p:nvSpPr>
        <p:spPr>
          <a:xfrm>
            <a:off x="533400" y="3183626"/>
            <a:ext cx="1033631" cy="59282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dirty="0"/>
              <a:t>Marius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19431" y="3183626"/>
            <a:ext cx="1033631" cy="59282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dirty="0"/>
              <a:t>Sulla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98807" y="4267200"/>
            <a:ext cx="1033631" cy="592826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/>
            <a:r>
              <a:rPr lang="en-US" dirty="0"/>
              <a:t>Julius Caesar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55807" y="4267200"/>
            <a:ext cx="1033631" cy="59282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dirty="0"/>
              <a:t>Pompey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91619" y="5421276"/>
            <a:ext cx="1033631" cy="59282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dirty="0"/>
              <a:t>Octavian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0" y="5421276"/>
            <a:ext cx="1033631" cy="592826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ctr"/>
            <a:r>
              <a:rPr lang="en-US" dirty="0"/>
              <a:t>Mark Antony</a:t>
            </a:r>
          </a:p>
        </p:txBody>
      </p:sp>
      <p:pic>
        <p:nvPicPr>
          <p:cNvPr id="26" name="Content Placeholder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3" y="2158548"/>
            <a:ext cx="859931" cy="1397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811537" y="3714711"/>
            <a:ext cx="1033631" cy="59282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dirty="0"/>
              <a:t>Crassus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0862" y="44958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Raised an army in support of Sulla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72622" y="1219200"/>
            <a:ext cx="306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Son-in-law of Cinna, Marius’ ally; lost his post as Pontifex Maximus under Sulla’s regime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27334" y="4572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Got rich off Sulla’s proscriptions</a:t>
            </a:r>
          </a:p>
        </p:txBody>
      </p:sp>
      <p:cxnSp>
        <p:nvCxnSpPr>
          <p:cNvPr id="5" name="Straight Arrow Connector 4"/>
          <p:cNvCxnSpPr>
            <a:stCxn id="3" idx="0"/>
            <a:endCxn id="13" idx="1"/>
          </p:cNvCxnSpPr>
          <p:nvPr/>
        </p:nvCxnSpPr>
        <p:spPr>
          <a:xfrm flipV="1">
            <a:off x="1571962" y="3250249"/>
            <a:ext cx="1780838" cy="124555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8" idx="2"/>
            <a:endCxn id="10" idx="0"/>
          </p:cNvCxnSpPr>
          <p:nvPr/>
        </p:nvCxnSpPr>
        <p:spPr>
          <a:xfrm flipH="1">
            <a:off x="5015622" y="2142530"/>
            <a:ext cx="387789" cy="44827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9" idx="2"/>
            <a:endCxn id="26" idx="3"/>
          </p:cNvCxnSpPr>
          <p:nvPr/>
        </p:nvCxnSpPr>
        <p:spPr>
          <a:xfrm flipH="1">
            <a:off x="6727334" y="1103531"/>
            <a:ext cx="1181100" cy="175351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7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18" grpId="0"/>
      <p:bldP spid="19" grpId="0"/>
      <p:bldP spid="20" grpId="0"/>
      <p:bldP spid="27" grpId="0"/>
      <p:bldP spid="3" grpId="0"/>
      <p:bldP spid="28" grpId="0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Key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Gaius Marius</a:t>
            </a:r>
          </a:p>
          <a:p>
            <a:r>
              <a:rPr lang="en-US" dirty="0"/>
              <a:t>Lucius Cornelius Sulla</a:t>
            </a:r>
          </a:p>
          <a:p>
            <a:r>
              <a:rPr lang="en-US" i="1" dirty="0" err="1"/>
              <a:t>Optimates</a:t>
            </a:r>
            <a:endParaRPr lang="en-US" i="1" dirty="0"/>
          </a:p>
          <a:p>
            <a:r>
              <a:rPr lang="en-US" i="1" dirty="0" err="1"/>
              <a:t>Populares</a:t>
            </a:r>
            <a:endParaRPr lang="en-US" i="1" dirty="0"/>
          </a:p>
          <a:p>
            <a:r>
              <a:rPr lang="en-US" dirty="0" err="1"/>
              <a:t>Jugurtha</a:t>
            </a:r>
            <a:endParaRPr lang="en-US" dirty="0"/>
          </a:p>
          <a:p>
            <a:r>
              <a:rPr lang="en-US" dirty="0" err="1"/>
              <a:t>Mithradates</a:t>
            </a:r>
            <a:endParaRPr lang="en-US" dirty="0"/>
          </a:p>
          <a:p>
            <a:r>
              <a:rPr lang="en-US" dirty="0"/>
              <a:t>Proscription</a:t>
            </a:r>
          </a:p>
          <a:p>
            <a:r>
              <a:rPr lang="en-US" dirty="0" err="1"/>
              <a:t>Chrysogonus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7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Gaius Marius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91" y="1600200"/>
            <a:ext cx="2931818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c. 157-87 BCE</a:t>
            </a:r>
          </a:p>
          <a:p>
            <a:r>
              <a:rPr lang="en-US" dirty="0"/>
              <a:t>Served in the siege of </a:t>
            </a:r>
            <a:r>
              <a:rPr lang="en-US" dirty="0" err="1"/>
              <a:t>Numantia</a:t>
            </a:r>
            <a:r>
              <a:rPr lang="en-US" dirty="0"/>
              <a:t> in Spain in 134-3 and in the Balearic Islands in 124</a:t>
            </a:r>
          </a:p>
          <a:p>
            <a:r>
              <a:rPr lang="en-US" dirty="0"/>
              <a:t>Quaestor in Transalpine Gaul in 122</a:t>
            </a:r>
          </a:p>
          <a:p>
            <a:r>
              <a:rPr lang="en-US" dirty="0"/>
              <a:t>Tribune of the Plebs in 119</a:t>
            </a:r>
          </a:p>
          <a:p>
            <a:r>
              <a:rPr lang="en-US" dirty="0"/>
              <a:t>Praetor of Further Spain in 115</a:t>
            </a:r>
          </a:p>
        </p:txBody>
      </p:sp>
    </p:spTree>
    <p:extLst>
      <p:ext uri="{BB962C8B-B14F-4D97-AF65-F5344CB8AC3E}">
        <p14:creationId xmlns:p14="http://schemas.microsoft.com/office/powerpoint/2010/main" val="3974555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Numidia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8" y="1828800"/>
            <a:ext cx="8199664" cy="3505199"/>
          </a:xfrm>
        </p:spPr>
      </p:pic>
      <p:pic>
        <p:nvPicPr>
          <p:cNvPr id="10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9050"/>
            <a:ext cx="3028950" cy="3028950"/>
          </a:xfrm>
        </p:spPr>
      </p:pic>
      <p:sp>
        <p:nvSpPr>
          <p:cNvPr id="11" name="TextBox 10"/>
          <p:cNvSpPr txBox="1"/>
          <p:nvPr/>
        </p:nvSpPr>
        <p:spPr>
          <a:xfrm>
            <a:off x="3124200" y="5562600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Masinissa</a:t>
            </a:r>
            <a:r>
              <a:rPr lang="en-US" dirty="0"/>
              <a:t>, king of Numidia from 201 to 148 BCE</a:t>
            </a:r>
          </a:p>
        </p:txBody>
      </p:sp>
    </p:spTree>
    <p:extLst>
      <p:ext uri="{BB962C8B-B14F-4D97-AF65-F5344CB8AC3E}">
        <p14:creationId xmlns:p14="http://schemas.microsoft.com/office/powerpoint/2010/main" val="258305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 err="1">
                <a:latin typeface="Cambria" panose="02040503050406030204" pitchFamily="18" charset="0"/>
              </a:rPr>
              <a:t>Jugurtha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c. 160-104 BCE</a:t>
            </a:r>
          </a:p>
          <a:p>
            <a:r>
              <a:rPr lang="en-US" dirty="0"/>
              <a:t>Grandson of </a:t>
            </a:r>
            <a:r>
              <a:rPr lang="en-US" dirty="0" err="1"/>
              <a:t>Masinissa</a:t>
            </a:r>
            <a:r>
              <a:rPr lang="en-US" dirty="0"/>
              <a:t>, adopted by </a:t>
            </a:r>
            <a:r>
              <a:rPr lang="en-US" dirty="0" err="1"/>
              <a:t>Micipsa</a:t>
            </a:r>
            <a:r>
              <a:rPr lang="en-US" dirty="0"/>
              <a:t>, king of Numidia (148-118)</a:t>
            </a:r>
          </a:p>
          <a:p>
            <a:r>
              <a:rPr lang="en-US" dirty="0" err="1"/>
              <a:t>Micipisa</a:t>
            </a:r>
            <a:r>
              <a:rPr lang="en-US" dirty="0"/>
              <a:t> left Numidia to his sons </a:t>
            </a:r>
            <a:r>
              <a:rPr lang="en-US" dirty="0" err="1"/>
              <a:t>Adherbal</a:t>
            </a:r>
            <a:r>
              <a:rPr lang="en-US" dirty="0"/>
              <a:t> and </a:t>
            </a:r>
            <a:r>
              <a:rPr lang="en-US" dirty="0" err="1"/>
              <a:t>Hiempsal</a:t>
            </a:r>
            <a:r>
              <a:rPr lang="en-US" dirty="0"/>
              <a:t>, and to </a:t>
            </a:r>
            <a:r>
              <a:rPr lang="en-US" dirty="0" err="1"/>
              <a:t>Jugurtha</a:t>
            </a:r>
            <a:endParaRPr lang="en-US" dirty="0"/>
          </a:p>
          <a:p>
            <a:r>
              <a:rPr lang="en-US" dirty="0" err="1"/>
              <a:t>Jugurtha</a:t>
            </a:r>
            <a:r>
              <a:rPr lang="en-US" dirty="0"/>
              <a:t> killed </a:t>
            </a:r>
            <a:r>
              <a:rPr lang="en-US" dirty="0" err="1"/>
              <a:t>Hiempsal</a:t>
            </a:r>
            <a:r>
              <a:rPr lang="en-US" dirty="0"/>
              <a:t> and defeated </a:t>
            </a:r>
            <a:r>
              <a:rPr lang="en-US" dirty="0" err="1"/>
              <a:t>Adherbal</a:t>
            </a:r>
            <a:endParaRPr lang="en-US" dirty="0"/>
          </a:p>
          <a:p>
            <a:r>
              <a:rPr lang="en-US" dirty="0"/>
              <a:t>Romans partitioned Numidia, but </a:t>
            </a:r>
            <a:r>
              <a:rPr lang="en-US" dirty="0" err="1"/>
              <a:t>Jugurtha</a:t>
            </a:r>
            <a:r>
              <a:rPr lang="en-US" dirty="0"/>
              <a:t> captured </a:t>
            </a:r>
            <a:r>
              <a:rPr lang="en-US" dirty="0" err="1"/>
              <a:t>Cirta</a:t>
            </a:r>
            <a:r>
              <a:rPr lang="en-US" dirty="0"/>
              <a:t> and executed </a:t>
            </a:r>
            <a:r>
              <a:rPr lang="en-US" dirty="0" err="1"/>
              <a:t>Adherbal</a:t>
            </a:r>
            <a:r>
              <a:rPr lang="en-US" dirty="0"/>
              <a:t> and any Romans who supported him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343" y="1836219"/>
            <a:ext cx="2932314" cy="4053924"/>
          </a:xfrm>
        </p:spPr>
      </p:pic>
    </p:spTree>
    <p:extLst>
      <p:ext uri="{BB962C8B-B14F-4D97-AF65-F5344CB8AC3E}">
        <p14:creationId xmlns:p14="http://schemas.microsoft.com/office/powerpoint/2010/main" val="208408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Jugurthine War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43" y="1600200"/>
            <a:ext cx="2932314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Rome sends Quintus </a:t>
            </a:r>
            <a:r>
              <a:rPr lang="en-US" dirty="0" err="1"/>
              <a:t>Caecilius</a:t>
            </a:r>
            <a:r>
              <a:rPr lang="en-US" dirty="0"/>
              <a:t> </a:t>
            </a:r>
            <a:r>
              <a:rPr lang="en-US" dirty="0" err="1"/>
              <a:t>Metellus</a:t>
            </a:r>
            <a:r>
              <a:rPr lang="en-US" dirty="0"/>
              <a:t> to Numidia</a:t>
            </a:r>
          </a:p>
          <a:p>
            <a:pPr lvl="1"/>
            <a:r>
              <a:rPr lang="en-US" dirty="0"/>
              <a:t>Who brings Marius as a legate</a:t>
            </a:r>
          </a:p>
          <a:p>
            <a:r>
              <a:rPr lang="en-US" dirty="0"/>
              <a:t>When </a:t>
            </a:r>
            <a:r>
              <a:rPr lang="en-US" dirty="0" err="1"/>
              <a:t>Metellus</a:t>
            </a:r>
            <a:r>
              <a:rPr lang="en-US" dirty="0"/>
              <a:t> cannot defeat </a:t>
            </a:r>
            <a:r>
              <a:rPr lang="en-US" dirty="0" err="1"/>
              <a:t>Jugurtha</a:t>
            </a:r>
            <a:r>
              <a:rPr lang="en-US" dirty="0"/>
              <a:t>, Marius returns to Rome to run for consul in 107</a:t>
            </a:r>
          </a:p>
          <a:p>
            <a:r>
              <a:rPr lang="en-US" dirty="0"/>
              <a:t>Prosecutes the war with renewed vigor after his election, capturing </a:t>
            </a:r>
            <a:r>
              <a:rPr lang="en-US" dirty="0" err="1"/>
              <a:t>Jugurtha</a:t>
            </a:r>
            <a:r>
              <a:rPr lang="en-US" dirty="0"/>
              <a:t> in 105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3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But…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828800"/>
            <a:ext cx="3505199" cy="3505199"/>
          </a:xfrm>
        </p:spPr>
      </p:pic>
    </p:spTree>
    <p:extLst>
      <p:ext uri="{BB962C8B-B14F-4D97-AF65-F5344CB8AC3E}">
        <p14:creationId xmlns:p14="http://schemas.microsoft.com/office/powerpoint/2010/main" val="1296983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Lucius Cornelius Sulla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208" y="1600200"/>
            <a:ext cx="2968584" cy="4525963"/>
          </a:xfr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138-78 BCE</a:t>
            </a:r>
          </a:p>
          <a:p>
            <a:r>
              <a:rPr lang="en-US" dirty="0"/>
              <a:t>Member of a patrician family</a:t>
            </a:r>
          </a:p>
          <a:p>
            <a:r>
              <a:rPr lang="en-US" dirty="0"/>
              <a:t>Quaestor in 107</a:t>
            </a:r>
          </a:p>
          <a:p>
            <a:r>
              <a:rPr lang="en-US" dirty="0"/>
              <a:t>Served in the Jugurthine War under Marius</a:t>
            </a:r>
          </a:p>
          <a:p>
            <a:r>
              <a:rPr lang="en-US" dirty="0"/>
              <a:t>Persuaded King </a:t>
            </a:r>
            <a:r>
              <a:rPr lang="en-US" dirty="0" err="1"/>
              <a:t>Bocchus</a:t>
            </a:r>
            <a:r>
              <a:rPr lang="en-US" dirty="0"/>
              <a:t> of Mauretania to betray his son-in-law </a:t>
            </a:r>
            <a:r>
              <a:rPr lang="en-US" dirty="0" err="1"/>
              <a:t>Jugurtha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61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small" dirty="0">
                <a:latin typeface="Cambria" panose="02040503050406030204" pitchFamily="18" charset="0"/>
              </a:rPr>
              <a:t>Lucius Cornelius Sulla</a:t>
            </a:r>
            <a:endParaRPr lang="en-US" b="1" cap="small" dirty="0">
              <a:latin typeface="Cambria"/>
              <a:cs typeface="Cambria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50445"/>
            <a:ext cx="2225414" cy="2199980"/>
          </a:xfrm>
        </p:spPr>
      </p:pic>
      <p:sp>
        <p:nvSpPr>
          <p:cNvPr id="7" name="TextBox 6"/>
          <p:cNvSpPr txBox="1"/>
          <p:nvPr/>
        </p:nvSpPr>
        <p:spPr>
          <a:xfrm>
            <a:off x="2533650" y="4529707"/>
            <a:ext cx="4076700" cy="208948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Silver denarius, Rome, Italy, c. 56 BCE; </a:t>
            </a:r>
            <a:r>
              <a:rPr lang="en-US" dirty="0" err="1"/>
              <a:t>obv</a:t>
            </a:r>
            <a:r>
              <a:rPr lang="en-US" dirty="0"/>
              <a:t>.: diademed head of Diana r.; legend: FAVSTVS (Sulla’s son); rev.:  Sulla seated l., </a:t>
            </a:r>
            <a:r>
              <a:rPr lang="en-US" dirty="0" err="1"/>
              <a:t>Bocchus</a:t>
            </a:r>
            <a:r>
              <a:rPr lang="en-US" dirty="0"/>
              <a:t> kneeling r. holding olive branch, </a:t>
            </a:r>
            <a:r>
              <a:rPr lang="en-US" dirty="0" err="1"/>
              <a:t>Jugurtha</a:t>
            </a:r>
            <a:r>
              <a:rPr lang="en-US" dirty="0"/>
              <a:t> kneeling l. with hands tied behind his back; legend: FELIX (Sulla’s nickname)</a:t>
            </a:r>
          </a:p>
        </p:txBody>
      </p:sp>
      <p:pic>
        <p:nvPicPr>
          <p:cNvPr id="11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78874"/>
            <a:ext cx="2362200" cy="23352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62200" y="182880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564491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21671</TotalTime>
  <Words>1357</Words>
  <Application>Microsoft Macintosh PowerPoint</Application>
  <PresentationFormat>On-screen Show (4:3)</PresentationFormat>
  <Paragraphs>170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Cambria</vt:lpstr>
      <vt:lpstr>Office Theme</vt:lpstr>
      <vt:lpstr>Civil Wars</vt:lpstr>
      <vt:lpstr>Roman Political Factions</vt:lpstr>
      <vt:lpstr>Gaius Marius</vt:lpstr>
      <vt:lpstr>Numidia</vt:lpstr>
      <vt:lpstr>Jugurtha</vt:lpstr>
      <vt:lpstr>The Jugurthine War</vt:lpstr>
      <vt:lpstr>But…</vt:lpstr>
      <vt:lpstr>Lucius Cornelius Sulla</vt:lpstr>
      <vt:lpstr>Lucius Cornelius Sulla</vt:lpstr>
      <vt:lpstr>Cimbri and Teutones</vt:lpstr>
      <vt:lpstr>Marius to the Rescue</vt:lpstr>
      <vt:lpstr>Fortuna Huiusce Diei</vt:lpstr>
      <vt:lpstr>Marius in Charge</vt:lpstr>
      <vt:lpstr>Social War (c. 91-88 bce)</vt:lpstr>
      <vt:lpstr>Mithradates</vt:lpstr>
      <vt:lpstr>Mithradates</vt:lpstr>
      <vt:lpstr>Marius vs. Sulla</vt:lpstr>
      <vt:lpstr>Marius vs. Sulla</vt:lpstr>
      <vt:lpstr>Sulla vs. Mithradates</vt:lpstr>
      <vt:lpstr>Marius’ Coup</vt:lpstr>
      <vt:lpstr>Sulla’s Return</vt:lpstr>
      <vt:lpstr>Sulla the Dictator</vt:lpstr>
      <vt:lpstr>The Case of Sextus Roscius</vt:lpstr>
      <vt:lpstr>The Case of Sextus Roscius</vt:lpstr>
      <vt:lpstr>Sulla the Dictator (cont.)</vt:lpstr>
      <vt:lpstr>The End of Sulla</vt:lpstr>
      <vt:lpstr>End of Round One</vt:lpstr>
      <vt:lpstr>Civil Wars</vt:lpstr>
      <vt:lpstr>Key Terms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CLARCH 350 Money in Antiquity</dc:title>
  <dc:creator>Henry Colburn</dc:creator>
  <cp:lastModifiedBy>Ninh Nguyen</cp:lastModifiedBy>
  <cp:revision>3815</cp:revision>
  <dcterms:created xsi:type="dcterms:W3CDTF">2013-09-06T12:51:15Z</dcterms:created>
  <dcterms:modified xsi:type="dcterms:W3CDTF">2025-10-22T19:03:59Z</dcterms:modified>
</cp:coreProperties>
</file>